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8966B1-C597-428A-9851-500FF59F32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5E52B5-9E11-4134-958F-D4341BC1A1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FBF8A-DC78-464A-B865-1D342EEC68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4C5A35-AE00-443B-A93B-3AA4FCAE32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1B758E-02B9-47FE-A2CA-7EEBBA56B8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1D2895-30C8-4FD0-B469-099AA92791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5BD8BF-C1AA-4773-AA61-30DA5AA0A7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2992C5-1CFE-47EB-8E41-757A2AD4F6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F99B2F-3023-4A2A-BC74-BDFA013BCA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85D940-3907-466D-83E3-5563FB300B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B20C5-BD49-4EEF-B934-0FAD364DC7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28D4D4-D819-45EE-A024-661421B65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12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540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2CEDB6-CE09-48C0-AA13-41008F5A19D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540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image" Target="../media/image8.png"/><Relationship Id="rId9" Type="http://schemas.openxmlformats.org/officeDocument/2006/relationships/image" Target="../media/image8.png"/><Relationship Id="rId10" Type="http://schemas.openxmlformats.org/officeDocument/2006/relationships/image" Target="../media/image8.png"/><Relationship Id="rId11" Type="http://schemas.openxmlformats.org/officeDocument/2006/relationships/image" Target="../media/image8.png"/><Relationship Id="rId12" Type="http://schemas.openxmlformats.org/officeDocument/2006/relationships/image" Target="../media/image8.png"/><Relationship Id="rId1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4856400" y="2019600"/>
            <a:ext cx="5112720" cy="323964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>
            <a:off x="6606000" y="48600"/>
            <a:ext cx="2162520" cy="1825920"/>
          </a:xfrm>
          <a:prstGeom prst="hexagon">
            <a:avLst>
              <a:gd name="adj" fmla="val 29601"/>
              <a:gd name="vf" fmla="val 115470"/>
            </a:avLst>
          </a:prstGeom>
          <a:gradFill rotWithShape="0">
            <a:gsLst>
              <a:gs pos="0">
                <a:srgbClr val="3465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 rot="20400">
            <a:off x="5410440" y="-32508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cap="rnd" w="10080">
            <a:solidFill>
              <a:srgbClr val="35bd9c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 rot="21537600">
            <a:off x="8419680" y="96120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w="12600">
            <a:solidFill>
              <a:srgbClr val="0c21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 rot="28200">
            <a:off x="6474960" y="159588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" name=""/>
          <p:cNvSpPr/>
          <p:nvPr/>
        </p:nvSpPr>
        <p:spPr>
          <a:xfrm rot="42000">
            <a:off x="8606160" y="38340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" name=""/>
          <p:cNvSpPr/>
          <p:nvPr/>
        </p:nvSpPr>
        <p:spPr>
          <a:xfrm>
            <a:off x="-228600" y="5257800"/>
            <a:ext cx="10513080" cy="683280"/>
          </a:xfrm>
          <a:prstGeom prst="rect">
            <a:avLst/>
          </a:prstGeom>
          <a:gradFill rotWithShape="0">
            <a:gsLst>
              <a:gs pos="0">
                <a:srgbClr val="35bd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" name=""/>
          <p:cNvSpPr/>
          <p:nvPr/>
        </p:nvSpPr>
        <p:spPr>
          <a:xfrm>
            <a:off x="36000" y="2106000"/>
            <a:ext cx="73126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200" spc="148" strike="noStrike">
                <a:solidFill>
                  <a:srgbClr val="ffffff"/>
                </a:solidFill>
                <a:latin typeface="Pinchik"/>
                <a:ea typeface="DejaVu Sans"/>
              </a:rPr>
              <a:t>SMART ATTENDANCE PROJECT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745200" y="3367800"/>
            <a:ext cx="4798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c2130"/>
                </a:solidFill>
                <a:latin typeface="Lequire Rounded"/>
                <a:ea typeface="DejaVu Sans"/>
              </a:rPr>
              <a:t>PROJECT PROPOSAL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"/>
          <p:cNvSpPr/>
          <p:nvPr/>
        </p:nvSpPr>
        <p:spPr>
          <a:xfrm>
            <a:off x="136440" y="3992760"/>
            <a:ext cx="3225600" cy="1389600"/>
          </a:xfrm>
          <a:prstGeom prst="rect">
            <a:avLst/>
          </a:prstGeom>
          <a:gradFill rotWithShape="0">
            <a:gsLst>
              <a:gs pos="0">
                <a:srgbClr val="35bd9c"/>
              </a:gs>
              <a:gs pos="100000">
                <a:srgbClr val="254061"/>
              </a:gs>
            </a:gsLst>
            <a:lin ang="3600000"/>
          </a:gradFill>
          <a:ln cap="rnd" w="29160">
            <a:solidFill>
              <a:srgbClr val="0c213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1" name=""/>
          <p:cNvSpPr/>
          <p:nvPr/>
        </p:nvSpPr>
        <p:spPr>
          <a:xfrm>
            <a:off x="6775200" y="3991320"/>
            <a:ext cx="3225600" cy="1391040"/>
          </a:xfrm>
          <a:prstGeom prst="rect">
            <a:avLst/>
          </a:prstGeom>
          <a:gradFill rotWithShape="0">
            <a:gsLst>
              <a:gs pos="0">
                <a:srgbClr val="35bd9c"/>
              </a:gs>
              <a:gs pos="100000">
                <a:srgbClr val="254061"/>
              </a:gs>
            </a:gsLst>
            <a:lin ang="3600000"/>
          </a:gradFill>
          <a:ln cap="rnd" w="29160">
            <a:solidFill>
              <a:srgbClr val="0c213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2" name=""/>
          <p:cNvSpPr/>
          <p:nvPr/>
        </p:nvSpPr>
        <p:spPr>
          <a:xfrm>
            <a:off x="3456000" y="3992760"/>
            <a:ext cx="3225600" cy="1389600"/>
          </a:xfrm>
          <a:prstGeom prst="rect">
            <a:avLst/>
          </a:prstGeom>
          <a:gradFill rotWithShape="0">
            <a:gsLst>
              <a:gs pos="0">
                <a:srgbClr val="0c2130"/>
              </a:gs>
              <a:gs pos="100000">
                <a:srgbClr val="35bd9c"/>
              </a:gs>
            </a:gsLst>
            <a:lin ang="3600000"/>
          </a:gradFill>
          <a:ln cap="rnd" w="29160">
            <a:solidFill>
              <a:srgbClr val="0c213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3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4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5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6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7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8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10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0" name=""/>
          <p:cNvSpPr/>
          <p:nvPr/>
        </p:nvSpPr>
        <p:spPr>
          <a:xfrm>
            <a:off x="1508760" y="277200"/>
            <a:ext cx="48895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PROpOSed PROJeCT</a:t>
            </a:r>
            <a:r>
              <a:rPr b="1" lang="en-US" sz="32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10520" y="79920"/>
            <a:ext cx="985320" cy="9745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8458200" y="0"/>
            <a:ext cx="1622160" cy="162216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468360" y="1371600"/>
            <a:ext cx="91436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Helios Rounded"/>
                <a:ea typeface="DejaVu Sans"/>
              </a:rPr>
              <a:t>Features of Proposed System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377640" y="445896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165" strike="noStrike">
                <a:solidFill>
                  <a:srgbClr val="ffffff"/>
                </a:solidFill>
                <a:latin typeface="Pinchik"/>
                <a:ea typeface="DejaVu Sans"/>
              </a:rPr>
              <a:t>Automated System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3529080" y="4486680"/>
            <a:ext cx="30794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Pinchik"/>
                <a:ea typeface="DejaVu Sans"/>
              </a:rPr>
              <a:t>Mobile and Web Application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6967080" y="4293000"/>
            <a:ext cx="2841480" cy="78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165" strike="noStrike">
                <a:solidFill>
                  <a:srgbClr val="ffffff"/>
                </a:solidFill>
                <a:latin typeface="Pinchik"/>
                <a:ea typeface="DejaVu Sans"/>
              </a:rPr>
              <a:t>Use of Beacons For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165" strike="noStrike">
                <a:solidFill>
                  <a:srgbClr val="ffffff"/>
                </a:solidFill>
                <a:latin typeface="Pinchik"/>
                <a:ea typeface="DejaVu Sans"/>
              </a:rPr>
              <a:t>capturing attendance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5788440" y="2057400"/>
            <a:ext cx="5497200" cy="182700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4"/>
          <a:stretch/>
        </p:blipFill>
        <p:spPr>
          <a:xfrm>
            <a:off x="3540240" y="1636200"/>
            <a:ext cx="3030120" cy="23306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5"/>
          <a:stretch/>
        </p:blipFill>
        <p:spPr>
          <a:xfrm>
            <a:off x="685800" y="178020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"/>
          <p:cNvSpPr/>
          <p:nvPr/>
        </p:nvSpPr>
        <p:spPr>
          <a:xfrm>
            <a:off x="144000" y="2986200"/>
            <a:ext cx="4391280" cy="2593080"/>
          </a:xfrm>
          <a:prstGeom prst="rect">
            <a:avLst/>
          </a:prstGeom>
          <a:noFill/>
          <a:ln cap="rnd" w="29160">
            <a:solidFill>
              <a:srgbClr val="254061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2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3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4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5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6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8" name=""/>
          <p:cNvSpPr/>
          <p:nvPr/>
        </p:nvSpPr>
        <p:spPr>
          <a:xfrm>
            <a:off x="1508760" y="277200"/>
            <a:ext cx="48895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data collection</a:t>
            </a:r>
            <a:r>
              <a:rPr b="1" lang="en-US" sz="32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1112760" cy="114768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180000" y="2914200"/>
            <a:ext cx="431928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200" spc="157" strike="noStrike">
                <a:solidFill>
                  <a:srgbClr val="2d3e50"/>
                </a:solidFill>
                <a:latin typeface="Pinchik"/>
                <a:ea typeface="Bitstream Vera Sans"/>
              </a:rPr>
              <a:t>An interview is a face-to-face conversation between two individuals with the sole purpose of collecting relevant information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200" spc="157" strike="noStrike">
                <a:solidFill>
                  <a:srgbClr val="2d3e50"/>
                </a:solidFill>
                <a:latin typeface="Pinchik"/>
                <a:ea typeface="Bitstream Vera Sans"/>
              </a:rPr>
              <a:t>to satisfy the proposed</a:t>
            </a:r>
            <a:r>
              <a:rPr b="1" lang="en-US" sz="2200" spc="157" strike="noStrike">
                <a:solidFill>
                  <a:srgbClr val="2d3e50"/>
                </a:solidFill>
                <a:latin typeface="Config Rounded Bold"/>
                <a:ea typeface="Bitstream Vera Sans"/>
              </a:rPr>
              <a:t> </a:t>
            </a:r>
            <a:r>
              <a:rPr b="1" lang="en-US" sz="2200" spc="157" strike="noStrike">
                <a:solidFill>
                  <a:srgbClr val="2d3e50"/>
                </a:solidFill>
                <a:latin typeface="Pinchik"/>
                <a:ea typeface="Bitstream Vera Sans"/>
              </a:rPr>
              <a:t>system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577840" y="1366560"/>
            <a:ext cx="4357440" cy="17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50000"/>
              </a:lnSpc>
            </a:pPr>
            <a:r>
              <a:rPr b="1" lang="en-US" sz="2400" spc="157" strike="noStrike">
                <a:solidFill>
                  <a:srgbClr val="ffffff"/>
                </a:solidFill>
                <a:latin typeface="Pinchik"/>
                <a:ea typeface="Bitstream Vera Sans"/>
              </a:rPr>
              <a:t>Observation is a data collection technique which entails use of senses to collect data from the internal environment.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5560920" y="1050480"/>
            <a:ext cx="4391280" cy="2377080"/>
          </a:xfrm>
          <a:prstGeom prst="rect">
            <a:avLst/>
          </a:prstGeom>
          <a:noFill/>
          <a:ln cap="rnd" w="29160">
            <a:solidFill>
              <a:srgbClr val="ffffff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715000" y="2846880"/>
            <a:ext cx="4364640" cy="29095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457200" y="960840"/>
            <a:ext cx="3427920" cy="214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6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7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8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9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0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14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"/>
          <p:cNvSpPr/>
          <p:nvPr/>
        </p:nvSpPr>
        <p:spPr>
          <a:xfrm>
            <a:off x="1508760" y="277200"/>
            <a:ext cx="48895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Methodology</a:t>
            </a:r>
            <a:r>
              <a:rPr b="1" lang="en-US" sz="32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1112760" cy="114768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 txBox="1"/>
          <p:nvPr/>
        </p:nvSpPr>
        <p:spPr>
          <a:xfrm>
            <a:off x="256680" y="2205360"/>
            <a:ext cx="4315320" cy="298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400" spc="338" strike="noStrike">
                <a:solidFill>
                  <a:srgbClr val="0c2130"/>
                </a:solidFill>
                <a:latin typeface="Pinchik"/>
              </a:rPr>
              <a:t>Is a systems development lifecycle (SDLC) method used for risk management that combines the iterative development process model with elements of the Waterfall model.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 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3474000" y="1269720"/>
            <a:ext cx="3607920" cy="5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3200" spc="338" strike="noStrike">
                <a:solidFill>
                  <a:srgbClr val="ffffff"/>
                </a:solidFill>
                <a:latin typeface="Helios Rounded"/>
              </a:rPr>
              <a:t>Spiral Model</a:t>
            </a:r>
            <a:endParaRPr b="0" lang="en-US" sz="3200" spc="338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4559400" y="1618920"/>
            <a:ext cx="5495400" cy="412380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8001000" y="0"/>
            <a:ext cx="1828800" cy="16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9" name=""/>
          <p:cNvSpPr/>
          <p:nvPr/>
        </p:nvSpPr>
        <p:spPr>
          <a:xfrm>
            <a:off x="6606000" y="48600"/>
            <a:ext cx="2162520" cy="1825920"/>
          </a:xfrm>
          <a:prstGeom prst="hexagon">
            <a:avLst>
              <a:gd name="adj" fmla="val 29601"/>
              <a:gd name="vf" fmla="val 115470"/>
            </a:avLst>
          </a:prstGeom>
          <a:gradFill rotWithShape="0">
            <a:gsLst>
              <a:gs pos="0">
                <a:srgbClr val="3465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0" name=""/>
          <p:cNvSpPr/>
          <p:nvPr/>
        </p:nvSpPr>
        <p:spPr>
          <a:xfrm rot="20400">
            <a:off x="5410440" y="-32508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cap="rnd" w="10080">
            <a:solidFill>
              <a:srgbClr val="35bd9c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1" name=""/>
          <p:cNvSpPr/>
          <p:nvPr/>
        </p:nvSpPr>
        <p:spPr>
          <a:xfrm rot="21537600">
            <a:off x="8419680" y="96120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w="12600">
            <a:solidFill>
              <a:srgbClr val="0c21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2" name=""/>
          <p:cNvSpPr/>
          <p:nvPr/>
        </p:nvSpPr>
        <p:spPr>
          <a:xfrm rot="28200">
            <a:off x="6474960" y="159588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"/>
          <p:cNvSpPr/>
          <p:nvPr/>
        </p:nvSpPr>
        <p:spPr>
          <a:xfrm rot="42000">
            <a:off x="8606160" y="38340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"/>
          <p:cNvSpPr/>
          <p:nvPr/>
        </p:nvSpPr>
        <p:spPr>
          <a:xfrm>
            <a:off x="-228600" y="5257800"/>
            <a:ext cx="10513080" cy="683280"/>
          </a:xfrm>
          <a:prstGeom prst="rect">
            <a:avLst/>
          </a:prstGeom>
          <a:gradFill rotWithShape="0">
            <a:gsLst>
              <a:gs pos="0">
                <a:srgbClr val="35bd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"/>
          <p:cNvSpPr/>
          <p:nvPr/>
        </p:nvSpPr>
        <p:spPr>
          <a:xfrm>
            <a:off x="793800" y="1082880"/>
            <a:ext cx="6123960" cy="5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330" strike="noStrike">
                <a:solidFill>
                  <a:srgbClr val="ffffff"/>
                </a:solidFill>
                <a:latin typeface="Helios Rounded"/>
                <a:ea typeface="DejaVu Sans"/>
              </a:rPr>
              <a:t>any Question Please!!!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035080" y="709200"/>
            <a:ext cx="5748840" cy="574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8" name=""/>
          <p:cNvSpPr/>
          <p:nvPr/>
        </p:nvSpPr>
        <p:spPr>
          <a:xfrm>
            <a:off x="6606000" y="48600"/>
            <a:ext cx="2162520" cy="1825920"/>
          </a:xfrm>
          <a:prstGeom prst="hexagon">
            <a:avLst>
              <a:gd name="adj" fmla="val 29601"/>
              <a:gd name="vf" fmla="val 115470"/>
            </a:avLst>
          </a:prstGeom>
          <a:gradFill rotWithShape="0">
            <a:gsLst>
              <a:gs pos="0">
                <a:srgbClr val="3465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9" name=""/>
          <p:cNvSpPr/>
          <p:nvPr/>
        </p:nvSpPr>
        <p:spPr>
          <a:xfrm rot="20400">
            <a:off x="5410440" y="-32508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cap="rnd" w="10080">
            <a:solidFill>
              <a:srgbClr val="35bd9c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0" name=""/>
          <p:cNvSpPr/>
          <p:nvPr/>
        </p:nvSpPr>
        <p:spPr>
          <a:xfrm rot="21537600">
            <a:off x="8419680" y="96120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w="12600">
            <a:solidFill>
              <a:srgbClr val="0c21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1" name=""/>
          <p:cNvSpPr/>
          <p:nvPr/>
        </p:nvSpPr>
        <p:spPr>
          <a:xfrm rot="28200">
            <a:off x="6474960" y="159588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2" name=""/>
          <p:cNvSpPr/>
          <p:nvPr/>
        </p:nvSpPr>
        <p:spPr>
          <a:xfrm rot="42000">
            <a:off x="8606160" y="38340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00200" y="412920"/>
            <a:ext cx="5256720" cy="525672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7239600" y="5407920"/>
            <a:ext cx="2840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500" spc="330" strike="noStrike">
                <a:solidFill>
                  <a:srgbClr val="0c2130"/>
                </a:solidFill>
                <a:latin typeface="Pinchik"/>
                <a:ea typeface="DejaVu Sans"/>
              </a:rPr>
              <a:t>PREPARED BY ROBINSON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3630960" y="613800"/>
            <a:ext cx="281808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200" spc="333" strike="noStrike">
                <a:solidFill>
                  <a:srgbClr val="ffffff"/>
                </a:solidFill>
                <a:latin typeface="Helios Rounded"/>
                <a:ea typeface="DejaVu Sans"/>
              </a:rPr>
              <a:t>My team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"/>
          <p:cNvSpPr/>
          <p:nvPr/>
        </p:nvSpPr>
        <p:spPr>
          <a:xfrm>
            <a:off x="6606000" y="48600"/>
            <a:ext cx="2162520" cy="1825920"/>
          </a:xfrm>
          <a:prstGeom prst="hexagon">
            <a:avLst>
              <a:gd name="adj" fmla="val 29601"/>
              <a:gd name="vf" fmla="val 115470"/>
            </a:avLst>
          </a:prstGeom>
          <a:gradFill rotWithShape="0">
            <a:gsLst>
              <a:gs pos="0">
                <a:srgbClr val="3465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" name=""/>
          <p:cNvSpPr/>
          <p:nvPr/>
        </p:nvSpPr>
        <p:spPr>
          <a:xfrm rot="20400">
            <a:off x="5410440" y="-32508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cap="rnd" w="10080">
            <a:solidFill>
              <a:srgbClr val="35bd9c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" name=""/>
          <p:cNvSpPr/>
          <p:nvPr/>
        </p:nvSpPr>
        <p:spPr>
          <a:xfrm rot="21537600">
            <a:off x="8419680" y="96120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w="12600">
            <a:solidFill>
              <a:srgbClr val="0c21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"/>
          <p:cNvSpPr/>
          <p:nvPr/>
        </p:nvSpPr>
        <p:spPr>
          <a:xfrm rot="28200">
            <a:off x="6474960" y="159588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" name=""/>
          <p:cNvSpPr/>
          <p:nvPr/>
        </p:nvSpPr>
        <p:spPr>
          <a:xfrm rot="42000">
            <a:off x="8606160" y="38340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" name=""/>
          <p:cNvSpPr/>
          <p:nvPr/>
        </p:nvSpPr>
        <p:spPr>
          <a:xfrm>
            <a:off x="-228600" y="5257800"/>
            <a:ext cx="10513080" cy="683280"/>
          </a:xfrm>
          <a:prstGeom prst="rect">
            <a:avLst/>
          </a:prstGeom>
          <a:gradFill rotWithShape="0">
            <a:gsLst>
              <a:gs pos="0">
                <a:srgbClr val="35bd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6013800" y="2514600"/>
            <a:ext cx="1752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333" strike="noStrike">
                <a:solidFill>
                  <a:srgbClr val="0c2130"/>
                </a:solidFill>
                <a:latin typeface="Helios Rounded"/>
                <a:ea typeface="DejaVu Sans"/>
              </a:rPr>
              <a:t>STUdeNT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6013800" y="2971800"/>
            <a:ext cx="38854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333" strike="noStrike">
                <a:solidFill>
                  <a:srgbClr val="0c2130"/>
                </a:solidFill>
                <a:latin typeface="Helios Rounded"/>
                <a:ea typeface="DejaVu Sans"/>
              </a:rPr>
              <a:t>RObINSON e. aNTHONY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001200" y="3657600"/>
            <a:ext cx="18518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333" strike="noStrike">
                <a:solidFill>
                  <a:srgbClr val="0c2130"/>
                </a:solidFill>
                <a:latin typeface="Helios Rounded"/>
                <a:ea typeface="DejaVu Sans"/>
              </a:rPr>
              <a:t>MeNTOR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5947200" y="4105080"/>
            <a:ext cx="2530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333" strike="noStrike">
                <a:solidFill>
                  <a:srgbClr val="0c2130"/>
                </a:solidFill>
                <a:latin typeface="Helios Rounded"/>
                <a:ea typeface="DejaVu Sans"/>
              </a:rPr>
              <a:t>JOVIN KaMaLa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626760" y="203400"/>
            <a:ext cx="5667840" cy="566784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923360" y="2586600"/>
            <a:ext cx="754920" cy="75492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4836600" y="2514600"/>
            <a:ext cx="913680" cy="913680"/>
          </a:xfrm>
          <a:prstGeom prst="ellipse">
            <a:avLst/>
          </a:prstGeom>
          <a:noFill/>
          <a:ln cap="rnd" w="29160">
            <a:solidFill>
              <a:srgbClr val="25406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" name=""/>
          <p:cNvSpPr/>
          <p:nvPr/>
        </p:nvSpPr>
        <p:spPr>
          <a:xfrm>
            <a:off x="4836960" y="3630960"/>
            <a:ext cx="913680" cy="913680"/>
          </a:xfrm>
          <a:prstGeom prst="ellipse">
            <a:avLst/>
          </a:prstGeom>
          <a:noFill/>
          <a:ln cap="rnd" w="29160">
            <a:solidFill>
              <a:srgbClr val="25406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4944600" y="3693600"/>
            <a:ext cx="733680" cy="7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>
            <a:off x="6606000" y="48600"/>
            <a:ext cx="2162520" cy="1825920"/>
          </a:xfrm>
          <a:prstGeom prst="hexagon">
            <a:avLst>
              <a:gd name="adj" fmla="val 29601"/>
              <a:gd name="vf" fmla="val 115470"/>
            </a:avLst>
          </a:prstGeom>
          <a:gradFill rotWithShape="0">
            <a:gsLst>
              <a:gs pos="0">
                <a:srgbClr val="34659c"/>
              </a:gs>
              <a:gs pos="100000">
                <a:srgbClr val="0c2130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"/>
          <p:cNvSpPr/>
          <p:nvPr/>
        </p:nvSpPr>
        <p:spPr>
          <a:xfrm rot="20400">
            <a:off x="5410440" y="-32508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cap="rnd" w="10080">
            <a:solidFill>
              <a:srgbClr val="35bd9c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" name=""/>
          <p:cNvSpPr/>
          <p:nvPr/>
        </p:nvSpPr>
        <p:spPr>
          <a:xfrm rot="21537600">
            <a:off x="8419680" y="961200"/>
            <a:ext cx="1549800" cy="1281240"/>
          </a:xfrm>
          <a:prstGeom prst="hexagon">
            <a:avLst>
              <a:gd name="adj" fmla="val 30228"/>
              <a:gd name="vf" fmla="val 115470"/>
            </a:avLst>
          </a:prstGeom>
          <a:noFill/>
          <a:ln w="12600">
            <a:solidFill>
              <a:srgbClr val="0c21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" name=""/>
          <p:cNvSpPr/>
          <p:nvPr/>
        </p:nvSpPr>
        <p:spPr>
          <a:xfrm rot="28200">
            <a:off x="6474960" y="159588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"/>
          <p:cNvSpPr/>
          <p:nvPr/>
        </p:nvSpPr>
        <p:spPr>
          <a:xfrm rot="42000">
            <a:off x="8606160" y="383400"/>
            <a:ext cx="649080" cy="531360"/>
          </a:xfrm>
          <a:prstGeom prst="hexagon">
            <a:avLst>
              <a:gd name="adj" fmla="val 30509"/>
              <a:gd name="vf" fmla="val 115470"/>
            </a:avLst>
          </a:prstGeom>
          <a:solidFill>
            <a:srgbClr val="35bd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"/>
          <p:cNvSpPr/>
          <p:nvPr/>
        </p:nvSpPr>
        <p:spPr>
          <a:xfrm>
            <a:off x="2286000" y="1159920"/>
            <a:ext cx="47606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Quicksand"/>
                <a:ea typeface="DejaVu Sans"/>
              </a:rPr>
              <a:t>TABLE OF CONTENT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72000" y="3247200"/>
            <a:ext cx="3225600" cy="2082600"/>
          </a:xfrm>
          <a:prstGeom prst="rect">
            <a:avLst/>
          </a:prstGeom>
          <a:gradFill rotWithShape="0">
            <a:gsLst>
              <a:gs pos="0">
                <a:srgbClr val="cccccc"/>
              </a:gs>
              <a:gs pos="100000">
                <a:srgbClr val="35bd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" name=""/>
          <p:cNvSpPr/>
          <p:nvPr/>
        </p:nvSpPr>
        <p:spPr>
          <a:xfrm>
            <a:off x="3429000" y="3247200"/>
            <a:ext cx="3221640" cy="2082600"/>
          </a:xfrm>
          <a:prstGeom prst="rect">
            <a:avLst/>
          </a:prstGeom>
          <a:gradFill rotWithShape="0">
            <a:gsLst>
              <a:gs pos="0">
                <a:srgbClr val="cccccc"/>
              </a:gs>
              <a:gs pos="100000">
                <a:srgbClr val="35bd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" name=""/>
          <p:cNvSpPr/>
          <p:nvPr/>
        </p:nvSpPr>
        <p:spPr>
          <a:xfrm>
            <a:off x="6817680" y="3247200"/>
            <a:ext cx="3225600" cy="2082600"/>
          </a:xfrm>
          <a:prstGeom prst="rect">
            <a:avLst/>
          </a:prstGeom>
          <a:gradFill rotWithShape="0">
            <a:gsLst>
              <a:gs pos="0">
                <a:srgbClr val="cccccc"/>
              </a:gs>
              <a:gs pos="100000">
                <a:srgbClr val="35bd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4464000" y="2405880"/>
            <a:ext cx="765720" cy="765720"/>
          </a:xfrm>
          <a:prstGeom prst="ellipse">
            <a:avLst/>
          </a:prstGeom>
          <a:noFill/>
          <a:ln cap="rnd" w="38160">
            <a:solidFill>
              <a:srgbClr val="ffffff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4536000" y="2485080"/>
            <a:ext cx="573120" cy="56700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7783200" y="2404800"/>
            <a:ext cx="765720" cy="765720"/>
          </a:xfrm>
          <a:prstGeom prst="ellipse">
            <a:avLst/>
          </a:prstGeom>
          <a:noFill/>
          <a:ln cap="rnd" w="38160">
            <a:solidFill>
              <a:srgbClr val="ffffff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" name=""/>
          <p:cNvSpPr/>
          <p:nvPr/>
        </p:nvSpPr>
        <p:spPr>
          <a:xfrm>
            <a:off x="1071000" y="2405880"/>
            <a:ext cx="765720" cy="765720"/>
          </a:xfrm>
          <a:prstGeom prst="ellipse">
            <a:avLst/>
          </a:prstGeom>
          <a:noFill/>
          <a:ln cap="rnd" w="38160">
            <a:solidFill>
              <a:srgbClr val="ffffff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223280" y="2498760"/>
            <a:ext cx="516600" cy="5554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7845120" y="2458080"/>
            <a:ext cx="655560" cy="67608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241200" y="340380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6" name=""/>
          <p:cNvSpPr/>
          <p:nvPr/>
        </p:nvSpPr>
        <p:spPr>
          <a:xfrm>
            <a:off x="230040" y="400140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"/>
          <p:cNvSpPr/>
          <p:nvPr/>
        </p:nvSpPr>
        <p:spPr>
          <a:xfrm>
            <a:off x="217440" y="459936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314280" y="468000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314280" y="408384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6"/>
          <a:stretch/>
        </p:blipFill>
        <p:spPr>
          <a:xfrm>
            <a:off x="314280" y="3486960"/>
            <a:ext cx="281880" cy="2746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3589560" y="340416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3578400" y="400176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"/>
          <p:cNvSpPr/>
          <p:nvPr/>
        </p:nvSpPr>
        <p:spPr>
          <a:xfrm>
            <a:off x="3565800" y="459972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94" name="" descr=""/>
          <p:cNvPicPr/>
          <p:nvPr/>
        </p:nvPicPr>
        <p:blipFill>
          <a:blip r:embed="rId7"/>
          <a:stretch/>
        </p:blipFill>
        <p:spPr>
          <a:xfrm>
            <a:off x="3662640" y="468036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8"/>
          <a:stretch/>
        </p:blipFill>
        <p:spPr>
          <a:xfrm>
            <a:off x="3662640" y="408420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9"/>
          <a:stretch/>
        </p:blipFill>
        <p:spPr>
          <a:xfrm>
            <a:off x="3662640" y="3487320"/>
            <a:ext cx="281880" cy="2746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6937920" y="340452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" name=""/>
          <p:cNvSpPr/>
          <p:nvPr/>
        </p:nvSpPr>
        <p:spPr>
          <a:xfrm>
            <a:off x="6926760" y="400212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9" name=""/>
          <p:cNvSpPr/>
          <p:nvPr/>
        </p:nvSpPr>
        <p:spPr>
          <a:xfrm>
            <a:off x="6914160" y="4600080"/>
            <a:ext cx="454680" cy="454680"/>
          </a:xfrm>
          <a:prstGeom prst="ellipse">
            <a:avLst/>
          </a:prstGeom>
          <a:gradFill rotWithShape="0">
            <a:gsLst>
              <a:gs pos="0">
                <a:srgbClr val="0c2130"/>
              </a:gs>
              <a:gs pos="100000">
                <a:srgbClr val="254061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0"/>
          <a:stretch/>
        </p:blipFill>
        <p:spPr>
          <a:xfrm>
            <a:off x="7011000" y="468072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11"/>
          <a:stretch/>
        </p:blipFill>
        <p:spPr>
          <a:xfrm>
            <a:off x="7011000" y="4084560"/>
            <a:ext cx="281880" cy="274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12"/>
          <a:stretch/>
        </p:blipFill>
        <p:spPr>
          <a:xfrm>
            <a:off x="7011000" y="3487680"/>
            <a:ext cx="281880" cy="27468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692640" y="3493800"/>
            <a:ext cx="14022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Problem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692640" y="4100040"/>
            <a:ext cx="16059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Objectives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92640" y="4680000"/>
            <a:ext cx="9507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Scope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4022640" y="3454560"/>
            <a:ext cx="1690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Key terms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4022640" y="4090680"/>
            <a:ext cx="21798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Related Works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022640" y="4726800"/>
            <a:ext cx="25797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Proposed Project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7373880" y="3511800"/>
            <a:ext cx="23446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data Collection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7373880" y="4089600"/>
            <a:ext cx="20271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data analysis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7373880" y="4667400"/>
            <a:ext cx="2225160" cy="5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151" strike="noStrike">
                <a:solidFill>
                  <a:srgbClr val="000000"/>
                </a:solidFill>
                <a:latin typeface="Helios Rounded"/>
                <a:ea typeface="DejaVu Sans"/>
              </a:rPr>
              <a:t>Methodologies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5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82520" y="167400"/>
            <a:ext cx="837360" cy="90036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"/>
          <p:cNvSpPr/>
          <p:nvPr/>
        </p:nvSpPr>
        <p:spPr>
          <a:xfrm>
            <a:off x="1364760" y="349200"/>
            <a:ext cx="49255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What is the problem 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 rot="477000">
            <a:off x="8118720" y="82080"/>
            <a:ext cx="1597680" cy="15976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5088600" y="1371600"/>
            <a:ext cx="4569480" cy="45694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324000" y="1571760"/>
            <a:ext cx="485568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ffffff"/>
                </a:solidFill>
                <a:latin typeface="Duepuntozero"/>
                <a:ea typeface="DejaVu Sans"/>
              </a:rPr>
              <a:t>The current system 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ffffff"/>
                </a:solidFill>
                <a:latin typeface="Duepuntozero"/>
                <a:ea typeface="DejaVu Sans"/>
              </a:rPr>
              <a:t>manual attendance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ffffff"/>
                </a:solidFill>
                <a:latin typeface="Duepuntozero"/>
                <a:ea typeface="DejaVu Sans"/>
              </a:rPr>
              <a:t>system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230760" y="3398040"/>
            <a:ext cx="522504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0c2130"/>
                </a:solidFill>
                <a:latin typeface="Duepuntozero"/>
                <a:ea typeface="DejaVu Sans"/>
              </a:rPr>
              <a:t>Where the use of sheet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0c2130"/>
                </a:solidFill>
                <a:latin typeface="Duepuntozero"/>
                <a:ea typeface="DejaVu Sans"/>
              </a:rPr>
              <a:t>of paper is more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3600" spc="321" strike="noStrike">
                <a:solidFill>
                  <a:srgbClr val="0c2130"/>
                </a:solidFill>
                <a:latin typeface="Duepuntozero"/>
                <a:ea typeface="DejaVu Sans"/>
              </a:rPr>
              <a:t>preferred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7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8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9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82520" y="167400"/>
            <a:ext cx="837360" cy="90036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"/>
          <p:cNvSpPr/>
          <p:nvPr/>
        </p:nvSpPr>
        <p:spPr>
          <a:xfrm>
            <a:off x="1868760" y="313200"/>
            <a:ext cx="42397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321" strike="noStrike">
                <a:solidFill>
                  <a:srgbClr val="35bd9c"/>
                </a:solidFill>
                <a:latin typeface="Helios Rounded"/>
                <a:ea typeface="DejaVu Sans"/>
              </a:rPr>
              <a:t>objectives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8229600" y="0"/>
            <a:ext cx="1598040" cy="159804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0" y="1135800"/>
            <a:ext cx="3907800" cy="26042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228600" y="3418200"/>
            <a:ext cx="5027760" cy="18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2200" spc="151" strike="noStrike">
                <a:solidFill>
                  <a:srgbClr val="0c2130"/>
                </a:solidFill>
                <a:latin typeface="Duepuntozero"/>
                <a:ea typeface="DejaVu Sans"/>
              </a:rPr>
              <a:t>The objective of this project is to Design and Develop automated student location based time and attendance tracking system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4845240" y="1035000"/>
            <a:ext cx="2010600" cy="201060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4845240" y="2809800"/>
            <a:ext cx="2055240" cy="13694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tretch/>
        </p:blipFill>
        <p:spPr>
          <a:xfrm>
            <a:off x="5133240" y="4229280"/>
            <a:ext cx="1439280" cy="143928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6862680" y="1828800"/>
            <a:ext cx="2630520" cy="4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Duepuntozero"/>
                <a:ea typeface="DejaVu Sans"/>
              </a:rPr>
              <a:t>TO DEVELOP MOBILE APP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Duepuntozero"/>
                <a:ea typeface="DejaVu Sans"/>
              </a:rPr>
              <a:t>AND WEB BASED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6862680" y="3091320"/>
            <a:ext cx="315252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151" strike="noStrike">
                <a:solidFill>
                  <a:srgbClr val="0c2130"/>
                </a:solidFill>
                <a:latin typeface="Duepuntozero"/>
                <a:ea typeface="DejaVu Sans"/>
              </a:rPr>
              <a:t>Check the location of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151" strike="noStrike">
                <a:solidFill>
                  <a:srgbClr val="0c2130"/>
                </a:solidFill>
                <a:latin typeface="Duepuntozero"/>
                <a:ea typeface="DejaVu Sans"/>
              </a:rPr>
              <a:t>students and Save students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151" strike="noStrike">
                <a:solidFill>
                  <a:srgbClr val="0c2130"/>
                </a:solidFill>
                <a:latin typeface="Duepuntozero"/>
                <a:ea typeface="DejaVu Sans"/>
              </a:rPr>
              <a:t>credential for automation.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6862680" y="4655520"/>
            <a:ext cx="2955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151" strike="noStrike">
                <a:solidFill>
                  <a:srgbClr val="0c2130"/>
                </a:solidFill>
                <a:latin typeface="Duepuntozero"/>
                <a:ea typeface="DejaVu Sans"/>
              </a:rPr>
              <a:t>Capture students current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pc="151" strike="noStrike">
                <a:solidFill>
                  <a:srgbClr val="0c2130"/>
                </a:solidFill>
                <a:latin typeface="Duepuntozero"/>
                <a:ea typeface="DejaVu Sans"/>
              </a:rPr>
              <a:t>Location In specific period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6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7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82520" y="167400"/>
            <a:ext cx="837360" cy="90036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"/>
          <p:cNvSpPr/>
          <p:nvPr/>
        </p:nvSpPr>
        <p:spPr>
          <a:xfrm>
            <a:off x="2408760" y="241200"/>
            <a:ext cx="212508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600" spc="321" strike="noStrike">
                <a:solidFill>
                  <a:srgbClr val="35bd9c"/>
                </a:solidFill>
                <a:latin typeface="Helios Rounded"/>
                <a:ea typeface="DejaVu Sans"/>
              </a:rPr>
              <a:t>scope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8251920" y="0"/>
            <a:ext cx="1826640" cy="182664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457200" y="1828800"/>
            <a:ext cx="54885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1" lang="en-US" sz="2800" spc="160" strike="noStrike">
                <a:solidFill>
                  <a:srgbClr val="0c2130"/>
                </a:solidFill>
                <a:latin typeface="Helios Rounded"/>
                <a:ea typeface="Noto Sans"/>
              </a:rPr>
              <a:t>The system will be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1" lang="en-US" sz="2800" spc="160" strike="noStrike">
                <a:solidFill>
                  <a:srgbClr val="0c2130"/>
                </a:solidFill>
                <a:latin typeface="Helios Rounded"/>
                <a:ea typeface="Noto Sans"/>
              </a:rPr>
              <a:t>developed to operate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1" lang="en-US" sz="2800" spc="160" strike="noStrike">
                <a:solidFill>
                  <a:srgbClr val="0c2130"/>
                </a:solidFill>
                <a:latin typeface="Helios Rounded"/>
                <a:ea typeface="Noto Sans"/>
              </a:rPr>
              <a:t>on smartphones and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1" lang="en-US" sz="2800" spc="160" strike="noStrike">
                <a:solidFill>
                  <a:srgbClr val="0c2130"/>
                </a:solidFill>
                <a:latin typeface="Helios Rounded"/>
                <a:ea typeface="Noto Sans"/>
              </a:rPr>
              <a:t>web browsers.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5305680" y="1387800"/>
            <a:ext cx="4281840" cy="428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7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8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" name=""/>
          <p:cNvSpPr/>
          <p:nvPr/>
        </p:nvSpPr>
        <p:spPr>
          <a:xfrm>
            <a:off x="2336760" y="241200"/>
            <a:ext cx="42397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5bd9c"/>
                </a:solidFill>
                <a:latin typeface="Helios Rounded"/>
                <a:ea typeface="DejaVu Sans"/>
              </a:rPr>
              <a:t>Key terms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10520" y="79920"/>
            <a:ext cx="985320" cy="97452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7794720" y="0"/>
            <a:ext cx="2283840" cy="228384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Created with Sketch."/>
          <p:cNvPicPr/>
          <p:nvPr/>
        </p:nvPicPr>
        <p:blipFill>
          <a:blip r:embed="rId3"/>
          <a:stretch/>
        </p:blipFill>
        <p:spPr>
          <a:xfrm rot="20820000">
            <a:off x="358920" y="1827360"/>
            <a:ext cx="4633560" cy="11556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4"/>
          <a:stretch/>
        </p:blipFill>
        <p:spPr>
          <a:xfrm rot="20729400">
            <a:off x="882000" y="3990240"/>
            <a:ext cx="3551400" cy="116172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5943600" y="2743200"/>
            <a:ext cx="3404520" cy="165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36000" y="3056400"/>
            <a:ext cx="3226320" cy="24688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4659c"/>
              </a:gs>
              <a:gs pos="100000">
                <a:srgbClr val="b2b2b2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"/>
          <p:cNvSpPr/>
          <p:nvPr/>
        </p:nvSpPr>
        <p:spPr>
          <a:xfrm>
            <a:off x="3426480" y="3057840"/>
            <a:ext cx="3226320" cy="2467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ccc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0" name=""/>
          <p:cNvSpPr/>
          <p:nvPr/>
        </p:nvSpPr>
        <p:spPr>
          <a:xfrm>
            <a:off x="6816960" y="3057840"/>
            <a:ext cx="3226320" cy="2467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4659c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3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4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"/>
          <p:cNvSpPr/>
          <p:nvPr/>
        </p:nvSpPr>
        <p:spPr>
          <a:xfrm>
            <a:off x="1508760" y="277200"/>
            <a:ext cx="42397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Related 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10520" y="79920"/>
            <a:ext cx="985320" cy="97452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01320" y="961200"/>
            <a:ext cx="2283840" cy="228384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3538080" y="1143000"/>
            <a:ext cx="2933280" cy="19548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8937720" y="0"/>
            <a:ext cx="1141560" cy="11415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7344000" y="1242360"/>
            <a:ext cx="2707560" cy="180432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540000" y="3236400"/>
            <a:ext cx="173412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System Failure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540000" y="3705480"/>
            <a:ext cx="173448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It is Expensive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540000" y="4174920"/>
            <a:ext cx="118764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Flexibility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540000" y="4644000"/>
            <a:ext cx="234576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Not ideal for remote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And field 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7428960" y="3200400"/>
            <a:ext cx="63432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Cost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7428960" y="3657600"/>
            <a:ext cx="82512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Range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7428960" y="4114800"/>
            <a:ext cx="114876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Damages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428960" y="4572000"/>
            <a:ext cx="193284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ffffff"/>
                </a:solidFill>
                <a:latin typeface="Pinchik"/>
                <a:ea typeface="DejaVu Sans"/>
              </a:rPr>
              <a:t>Less information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4006080" y="3200400"/>
            <a:ext cx="16380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000000"/>
                </a:solidFill>
                <a:latin typeface="Pinchik"/>
                <a:ea typeface="DejaVu Sans"/>
              </a:rPr>
              <a:t>Image Quality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006080" y="3657600"/>
            <a:ext cx="9612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000000"/>
                </a:solidFill>
                <a:latin typeface="Pinchik"/>
                <a:ea typeface="DejaVu Sans"/>
              </a:rPr>
              <a:t>Storage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006080" y="4114800"/>
            <a:ext cx="213444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000000"/>
                </a:solidFill>
                <a:latin typeface="Pinchik"/>
                <a:ea typeface="DejaVu Sans"/>
              </a:rPr>
              <a:t>Biased Information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006080" y="4572000"/>
            <a:ext cx="87408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000" spc="157" strike="noStrike">
                <a:solidFill>
                  <a:srgbClr val="000000"/>
                </a:solidFill>
                <a:latin typeface="Pinchik"/>
                <a:ea typeface="DejaVu Sans"/>
              </a:rPr>
              <a:t>Angles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273960" y="329652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"/>
          <p:cNvSpPr/>
          <p:nvPr/>
        </p:nvSpPr>
        <p:spPr>
          <a:xfrm>
            <a:off x="273960" y="375804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"/>
          <p:cNvSpPr/>
          <p:nvPr/>
        </p:nvSpPr>
        <p:spPr>
          <a:xfrm>
            <a:off x="273960" y="421920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"/>
          <p:cNvSpPr/>
          <p:nvPr/>
        </p:nvSpPr>
        <p:spPr>
          <a:xfrm>
            <a:off x="275400" y="468072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0" name=""/>
          <p:cNvSpPr/>
          <p:nvPr/>
        </p:nvSpPr>
        <p:spPr>
          <a:xfrm>
            <a:off x="3729960" y="327276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"/>
          <p:cNvSpPr/>
          <p:nvPr/>
        </p:nvSpPr>
        <p:spPr>
          <a:xfrm>
            <a:off x="3729960" y="372528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"/>
          <p:cNvSpPr/>
          <p:nvPr/>
        </p:nvSpPr>
        <p:spPr>
          <a:xfrm>
            <a:off x="3729960" y="417744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3" name=""/>
          <p:cNvSpPr/>
          <p:nvPr/>
        </p:nvSpPr>
        <p:spPr>
          <a:xfrm>
            <a:off x="3729960" y="462996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"/>
          <p:cNvSpPr/>
          <p:nvPr/>
        </p:nvSpPr>
        <p:spPr>
          <a:xfrm>
            <a:off x="7113960" y="326052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"/>
          <p:cNvSpPr/>
          <p:nvPr/>
        </p:nvSpPr>
        <p:spPr>
          <a:xfrm>
            <a:off x="7113960" y="371160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"/>
          <p:cNvSpPr/>
          <p:nvPr/>
        </p:nvSpPr>
        <p:spPr>
          <a:xfrm>
            <a:off x="7113960" y="416232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7" name=""/>
          <p:cNvSpPr/>
          <p:nvPr/>
        </p:nvSpPr>
        <p:spPr>
          <a:xfrm>
            <a:off x="7111080" y="4613400"/>
            <a:ext cx="227160" cy="227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c2130"/>
            </a:gs>
            <a:gs pos="100000">
              <a:srgbClr val="ffff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5943600" y="90720"/>
            <a:ext cx="454680" cy="198720"/>
          </a:xfrm>
          <a:prstGeom prst="triangle">
            <a:avLst>
              <a:gd name="adj" fmla="val 53186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1960" bIns="21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9" name=""/>
          <p:cNvSpPr/>
          <p:nvPr/>
        </p:nvSpPr>
        <p:spPr>
          <a:xfrm flipH="1" rot="10800000">
            <a:off x="5028840" y="2520"/>
            <a:ext cx="1277640" cy="1277640"/>
          </a:xfrm>
          <a:prstGeom prst="rtTriangle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0" name=""/>
          <p:cNvSpPr/>
          <p:nvPr/>
        </p:nvSpPr>
        <p:spPr>
          <a:xfrm>
            <a:off x="0" y="0"/>
            <a:ext cx="5026680" cy="1277640"/>
          </a:xfrm>
          <a:prstGeom prst="rect">
            <a:avLst/>
          </a:prstGeom>
          <a:solidFill>
            <a:srgbClr val="0c21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1" name=""/>
          <p:cNvSpPr/>
          <p:nvPr/>
        </p:nvSpPr>
        <p:spPr>
          <a:xfrm>
            <a:off x="914400" y="276480"/>
            <a:ext cx="4798080" cy="683280"/>
          </a:xfrm>
          <a:prstGeom prst="rect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"/>
          <p:cNvSpPr/>
          <p:nvPr/>
        </p:nvSpPr>
        <p:spPr>
          <a:xfrm>
            <a:off x="-749520" y="-831960"/>
            <a:ext cx="2204280" cy="2200680"/>
          </a:xfrm>
          <a:prstGeom prst="ellipse">
            <a:avLst/>
          </a:prstGeom>
          <a:gradFill rotWithShape="0">
            <a:gsLst>
              <a:gs pos="0">
                <a:srgbClr val="35bd9c"/>
              </a:gs>
              <a:gs pos="100000">
                <a:srgbClr val="34659c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>
            <a:off x="9630000" y="5166000"/>
            <a:ext cx="654480" cy="654480"/>
          </a:xfrm>
          <a:prstGeom prst="ellipse">
            <a:avLst/>
          </a:prstGeom>
          <a:gradFill rotWithShape="0">
            <a:gsLst>
              <a:gs pos="0">
                <a:srgbClr val="35bd9c">
                  <a:alpha val="95294"/>
                </a:srgbClr>
              </a:gs>
              <a:gs pos="100000">
                <a:srgbClr val="0c2130">
                  <a:alpha val="95294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equire Rounded"/>
                <a:ea typeface="DejaVu Sans"/>
              </a:rPr>
              <a:t>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 flipH="1" rot="10800000">
            <a:off x="5715000" y="279000"/>
            <a:ext cx="683280" cy="683280"/>
          </a:xfrm>
          <a:prstGeom prst="rtTriangle">
            <a:avLst/>
          </a:prstGeom>
          <a:solidFill>
            <a:srgbClr val="34659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"/>
          <p:cNvSpPr/>
          <p:nvPr/>
        </p:nvSpPr>
        <p:spPr>
          <a:xfrm>
            <a:off x="1508760" y="277200"/>
            <a:ext cx="4889520" cy="4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PROpOSed PROJeCT</a:t>
            </a:r>
            <a:r>
              <a:rPr b="1" lang="en-US" sz="3200" spc="151" strike="noStrike">
                <a:solidFill>
                  <a:srgbClr val="35bd9c"/>
                </a:solidFill>
                <a:latin typeface="Helios Rounded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10520" y="79920"/>
            <a:ext cx="985320" cy="97452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228600" y="1672200"/>
            <a:ext cx="44470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3200" spc="335" strike="noStrike">
                <a:solidFill>
                  <a:srgbClr val="0c2130"/>
                </a:solidFill>
                <a:latin typeface="Pinchik"/>
                <a:ea typeface="Times New Roman"/>
              </a:rPr>
              <a:t>The System is based on the use of location of the student and time of different session in the process of tracking student’s attendance.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4246200" y="1115280"/>
            <a:ext cx="6194160" cy="412956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8458200" y="0"/>
            <a:ext cx="1622160" cy="162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Application>LibreOffice/7.4.5.1$Linux_X86_64 LibreOffice_project/40$Build-1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2023-02-20T08:29:33Z</dcterms:created>
  <dc:creator/>
  <dc:description/>
  <dc:language>en-US</dc:language>
  <cp:lastModifiedBy/>
  <dcterms:modified xsi:type="dcterms:W3CDTF">2023-03-01T00:56:24Z</dcterms:modified>
  <cp:revision>172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